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6" r:id="rId9"/>
    <p:sldId id="267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41F21A-B20F-4869-8ED9-8FD99A768524}" v="2" dt="2023-09-22T14:36:08.7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9" autoAdjust="0"/>
    <p:restoredTop sz="94660"/>
  </p:normalViewPr>
  <p:slideViewPr>
    <p:cSldViewPr snapToGrid="0">
      <p:cViewPr varScale="1">
        <p:scale>
          <a:sx n="64" d="100"/>
          <a:sy n="64" d="100"/>
        </p:scale>
        <p:origin x="78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verley Rainbow" userId="6a9dfa41-56d6-490d-98c1-6b8798bb88e4" providerId="ADAL" clId="{6141F21A-B20F-4869-8ED9-8FD99A768524}"/>
    <pc:docChg chg="undo custSel delSld modSld">
      <pc:chgData name="Beverley Rainbow" userId="6a9dfa41-56d6-490d-98c1-6b8798bb88e4" providerId="ADAL" clId="{6141F21A-B20F-4869-8ED9-8FD99A768524}" dt="2023-09-22T14:39:25.124" v="316" actId="2696"/>
      <pc:docMkLst>
        <pc:docMk/>
      </pc:docMkLst>
      <pc:sldChg chg="modSp mod">
        <pc:chgData name="Beverley Rainbow" userId="6a9dfa41-56d6-490d-98c1-6b8798bb88e4" providerId="ADAL" clId="{6141F21A-B20F-4869-8ED9-8FD99A768524}" dt="2023-09-22T14:30:40.625" v="26" actId="20577"/>
        <pc:sldMkLst>
          <pc:docMk/>
          <pc:sldMk cId="2081389772" sldId="259"/>
        </pc:sldMkLst>
        <pc:spChg chg="mod">
          <ac:chgData name="Beverley Rainbow" userId="6a9dfa41-56d6-490d-98c1-6b8798bb88e4" providerId="ADAL" clId="{6141F21A-B20F-4869-8ED9-8FD99A768524}" dt="2023-09-22T14:30:40.625" v="26" actId="20577"/>
          <ac:spMkLst>
            <pc:docMk/>
            <pc:sldMk cId="2081389772" sldId="259"/>
            <ac:spMk id="3" creationId="{00000000-0000-0000-0000-000000000000}"/>
          </ac:spMkLst>
        </pc:spChg>
      </pc:sldChg>
      <pc:sldChg chg="modSp mod">
        <pc:chgData name="Beverley Rainbow" userId="6a9dfa41-56d6-490d-98c1-6b8798bb88e4" providerId="ADAL" clId="{6141F21A-B20F-4869-8ED9-8FD99A768524}" dt="2023-09-22T14:35:18.462" v="279" actId="27636"/>
        <pc:sldMkLst>
          <pc:docMk/>
          <pc:sldMk cId="3074158040" sldId="261"/>
        </pc:sldMkLst>
        <pc:spChg chg="mod">
          <ac:chgData name="Beverley Rainbow" userId="6a9dfa41-56d6-490d-98c1-6b8798bb88e4" providerId="ADAL" clId="{6141F21A-B20F-4869-8ED9-8FD99A768524}" dt="2023-09-22T14:35:18.462" v="279" actId="27636"/>
          <ac:spMkLst>
            <pc:docMk/>
            <pc:sldMk cId="3074158040" sldId="261"/>
            <ac:spMk id="3" creationId="{00000000-0000-0000-0000-000000000000}"/>
          </ac:spMkLst>
        </pc:spChg>
      </pc:sldChg>
      <pc:sldChg chg="del">
        <pc:chgData name="Beverley Rainbow" userId="6a9dfa41-56d6-490d-98c1-6b8798bb88e4" providerId="ADAL" clId="{6141F21A-B20F-4869-8ED9-8FD99A768524}" dt="2023-09-22T14:39:25.124" v="316" actId="2696"/>
        <pc:sldMkLst>
          <pc:docMk/>
          <pc:sldMk cId="1327782847" sldId="262"/>
        </pc:sldMkLst>
      </pc:sldChg>
      <pc:sldChg chg="del">
        <pc:chgData name="Beverley Rainbow" userId="6a9dfa41-56d6-490d-98c1-6b8798bb88e4" providerId="ADAL" clId="{6141F21A-B20F-4869-8ED9-8FD99A768524}" dt="2023-09-22T14:39:12.178" v="315" actId="2696"/>
        <pc:sldMkLst>
          <pc:docMk/>
          <pc:sldMk cId="4217718341" sldId="263"/>
        </pc:sldMkLst>
      </pc:sldChg>
      <pc:sldChg chg="modSp mod">
        <pc:chgData name="Beverley Rainbow" userId="6a9dfa41-56d6-490d-98c1-6b8798bb88e4" providerId="ADAL" clId="{6141F21A-B20F-4869-8ED9-8FD99A768524}" dt="2023-09-22T14:35:33.153" v="283" actId="1076"/>
        <pc:sldMkLst>
          <pc:docMk/>
          <pc:sldMk cId="3258844504" sldId="264"/>
        </pc:sldMkLst>
        <pc:spChg chg="mod">
          <ac:chgData name="Beverley Rainbow" userId="6a9dfa41-56d6-490d-98c1-6b8798bb88e4" providerId="ADAL" clId="{6141F21A-B20F-4869-8ED9-8FD99A768524}" dt="2023-09-22T14:35:33.153" v="283" actId="1076"/>
          <ac:spMkLst>
            <pc:docMk/>
            <pc:sldMk cId="3258844504" sldId="264"/>
            <ac:spMk id="3" creationId="{00000000-0000-0000-0000-000000000000}"/>
          </ac:spMkLst>
        </pc:spChg>
      </pc:sldChg>
      <pc:sldChg chg="modSp mod">
        <pc:chgData name="Beverley Rainbow" userId="6a9dfa41-56d6-490d-98c1-6b8798bb88e4" providerId="ADAL" clId="{6141F21A-B20F-4869-8ED9-8FD99A768524}" dt="2023-09-22T14:36:26.977" v="295" actId="20577"/>
        <pc:sldMkLst>
          <pc:docMk/>
          <pc:sldMk cId="1807488319" sldId="266"/>
        </pc:sldMkLst>
        <pc:spChg chg="mod">
          <ac:chgData name="Beverley Rainbow" userId="6a9dfa41-56d6-490d-98c1-6b8798bb88e4" providerId="ADAL" clId="{6141F21A-B20F-4869-8ED9-8FD99A768524}" dt="2023-09-22T14:36:26.977" v="295" actId="20577"/>
          <ac:spMkLst>
            <pc:docMk/>
            <pc:sldMk cId="1807488319" sldId="266"/>
            <ac:spMk id="3" creationId="{1F25CA2B-3448-4200-A828-FF9F95915689}"/>
          </ac:spMkLst>
        </pc:spChg>
      </pc:sldChg>
      <pc:sldChg chg="modSp mod">
        <pc:chgData name="Beverley Rainbow" userId="6a9dfa41-56d6-490d-98c1-6b8798bb88e4" providerId="ADAL" clId="{6141F21A-B20F-4869-8ED9-8FD99A768524}" dt="2023-09-22T14:38:52.340" v="314" actId="20577"/>
        <pc:sldMkLst>
          <pc:docMk/>
          <pc:sldMk cId="67673486" sldId="267"/>
        </pc:sldMkLst>
        <pc:spChg chg="mod">
          <ac:chgData name="Beverley Rainbow" userId="6a9dfa41-56d6-490d-98c1-6b8798bb88e4" providerId="ADAL" clId="{6141F21A-B20F-4869-8ED9-8FD99A768524}" dt="2023-09-22T14:38:52.340" v="314" actId="20577"/>
          <ac:spMkLst>
            <pc:docMk/>
            <pc:sldMk cId="67673486" sldId="267"/>
            <ac:spMk id="3" creationId="{390F44C0-8C4E-930F-DD91-2FA34A07668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CEC46ED-0C33-4E4A-BAFF-E67347D297F9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4D2BB6F-AD2D-40FC-AFCA-C970DA7684D7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47219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C46ED-0C33-4E4A-BAFF-E67347D297F9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B6F-AD2D-40FC-AFCA-C970DA7684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8404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C46ED-0C33-4E4A-BAFF-E67347D297F9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B6F-AD2D-40FC-AFCA-C970DA7684D7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1443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C46ED-0C33-4E4A-BAFF-E67347D297F9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B6F-AD2D-40FC-AFCA-C970DA7684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1038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C46ED-0C33-4E4A-BAFF-E67347D297F9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B6F-AD2D-40FC-AFCA-C970DA7684D7}" type="slidenum">
              <a:rPr lang="en-GB" smtClean="0"/>
              <a:t>‹#›</a:t>
            </a:fld>
            <a:endParaRPr lang="en-GB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7738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C46ED-0C33-4E4A-BAFF-E67347D297F9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B6F-AD2D-40FC-AFCA-C970DA7684D7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46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C46ED-0C33-4E4A-BAFF-E67347D297F9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B6F-AD2D-40FC-AFCA-C970DA7684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3803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C46ED-0C33-4E4A-BAFF-E67347D297F9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B6F-AD2D-40FC-AFCA-C970DA7684D7}" type="slidenum">
              <a:rPr lang="en-GB" smtClean="0"/>
              <a:t>‹#›</a:t>
            </a:fld>
            <a:endParaRPr lang="en-GB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5997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C46ED-0C33-4E4A-BAFF-E67347D297F9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B6F-AD2D-40FC-AFCA-C970DA7684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5427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C46ED-0C33-4E4A-BAFF-E67347D297F9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B6F-AD2D-40FC-AFCA-C970DA7684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7060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C46ED-0C33-4E4A-BAFF-E67347D297F9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B6F-AD2D-40FC-AFCA-C970DA7684D7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07319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C46ED-0C33-4E4A-BAFF-E67347D297F9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B6F-AD2D-40FC-AFCA-C970DA7684D7}" type="slidenum">
              <a:rPr lang="en-GB" smtClean="0"/>
              <a:t>‹#›</a:t>
            </a:fld>
            <a:endParaRPr lang="en-GB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20982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C46ED-0C33-4E4A-BAFF-E67347D297F9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B6F-AD2D-40FC-AFCA-C970DA7684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26451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C46ED-0C33-4E4A-BAFF-E67347D297F9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B6F-AD2D-40FC-AFCA-C970DA7684D7}" type="slidenum">
              <a:rPr lang="en-GB" smtClean="0"/>
              <a:t>‹#›</a:t>
            </a:fld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21045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C46ED-0C33-4E4A-BAFF-E67347D297F9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B6F-AD2D-40FC-AFCA-C970DA7684D7}" type="slidenum">
              <a:rPr lang="en-GB" smtClean="0"/>
              <a:t>‹#›</a:t>
            </a:fld>
            <a:endParaRPr lang="en-GB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20677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C46ED-0C33-4E4A-BAFF-E67347D297F9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B6F-AD2D-40FC-AFCA-C970DA7684D7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560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C46ED-0C33-4E4A-BAFF-E67347D297F9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2BB6F-AD2D-40FC-AFCA-C970DA7684D7}" type="slidenum">
              <a:rPr lang="en-GB" smtClean="0"/>
              <a:t>‹#›</a:t>
            </a:fld>
            <a:endParaRPr lang="en-GB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0871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5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CEC46ED-0C33-4E4A-BAFF-E67347D297F9}" type="datetimeFigureOut">
              <a:rPr lang="en-GB" smtClean="0"/>
              <a:t>22/09/2023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4D2BB6F-AD2D-40FC-AFCA-C970DA7684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057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88165" y="2804987"/>
            <a:ext cx="6815669" cy="1515533"/>
          </a:xfrm>
        </p:spPr>
        <p:txBody>
          <a:bodyPr/>
          <a:lstStyle/>
          <a:p>
            <a:r>
              <a:rPr lang="en-GB" dirty="0"/>
              <a:t>Welcome to Otter Class – Reception and Year 1</a:t>
            </a:r>
          </a:p>
        </p:txBody>
      </p:sp>
    </p:spTree>
    <p:extLst>
      <p:ext uri="{BB962C8B-B14F-4D97-AF65-F5344CB8AC3E}">
        <p14:creationId xmlns:p14="http://schemas.microsoft.com/office/powerpoint/2010/main" val="1799855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In this meeting we are going to go through -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Welcome to Otter Class</a:t>
            </a:r>
          </a:p>
          <a:p>
            <a:r>
              <a:rPr lang="en-GB" dirty="0"/>
              <a:t>Reading</a:t>
            </a:r>
          </a:p>
          <a:p>
            <a:r>
              <a:rPr lang="en-GB" dirty="0"/>
              <a:t>Time table- Forest School</a:t>
            </a:r>
          </a:p>
          <a:p>
            <a:r>
              <a:rPr lang="en-GB" dirty="0"/>
              <a:t>Phonics</a:t>
            </a:r>
          </a:p>
          <a:p>
            <a:r>
              <a:rPr lang="en-GB" dirty="0"/>
              <a:t>New PE T-shirts (don’t panic)</a:t>
            </a:r>
          </a:p>
          <a:p>
            <a:r>
              <a:rPr lang="en-GB" dirty="0"/>
              <a:t>Dojo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/>
              <a:t>And of course time to ask questions!</a:t>
            </a:r>
          </a:p>
        </p:txBody>
      </p:sp>
    </p:spTree>
    <p:extLst>
      <p:ext uri="{BB962C8B-B14F-4D97-AF65-F5344CB8AC3E}">
        <p14:creationId xmlns:p14="http://schemas.microsoft.com/office/powerpoint/2010/main" val="1474767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Otter Class has an increase in expectation!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Children to begin to come into the class on their own. </a:t>
            </a:r>
            <a:r>
              <a:rPr lang="en-GB" sz="1600" dirty="0"/>
              <a:t>(No rush, we will decide when the children are ready together</a:t>
            </a:r>
            <a:r>
              <a:rPr lang="en-GB" dirty="0"/>
              <a:t>)</a:t>
            </a:r>
          </a:p>
          <a:p>
            <a:r>
              <a:rPr lang="en-GB" dirty="0"/>
              <a:t>Healthy snack provided. Otter class eat snack in the classroom</a:t>
            </a:r>
          </a:p>
          <a:p>
            <a:r>
              <a:rPr lang="en-GB" dirty="0"/>
              <a:t>Greater responsibility – classroom jobs. </a:t>
            </a:r>
            <a:r>
              <a:rPr lang="en-GB" sz="1800" dirty="0"/>
              <a:t>These will increase for Reception over the year as they become more confident</a:t>
            </a:r>
          </a:p>
          <a:p>
            <a:r>
              <a:rPr lang="en-GB" dirty="0"/>
              <a:t>PE this half term on Monday.- T-shirts I believe will be going to Navy Blue. </a:t>
            </a:r>
            <a:r>
              <a:rPr lang="en-GB" sz="1800" dirty="0"/>
              <a:t>Phased over the year so please don’t rush to get new ones</a:t>
            </a:r>
          </a:p>
          <a:p>
            <a:r>
              <a:rPr lang="en-GB" dirty="0"/>
              <a:t>Forest school- first year we get to go as a whole class!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352753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982133"/>
            <a:ext cx="9601196" cy="870858"/>
          </a:xfrm>
        </p:spPr>
        <p:txBody>
          <a:bodyPr>
            <a:noAutofit/>
          </a:bodyPr>
          <a:lstStyle/>
          <a:p>
            <a:r>
              <a:rPr lang="en-GB" sz="4000" dirty="0"/>
              <a:t>This year is all about having an absolute love for reading!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472267"/>
            <a:ext cx="4718304" cy="3398181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We will do whole class reading every day. </a:t>
            </a:r>
          </a:p>
          <a:p>
            <a:r>
              <a:rPr lang="en-GB" dirty="0"/>
              <a:t>Encouraging children to read wherever they are. Signs, shopping, walking home any opportunity for reading.</a:t>
            </a:r>
          </a:p>
          <a:p>
            <a:r>
              <a:rPr lang="en-GB" dirty="0"/>
              <a:t>Phonics follows Read, Write Inc scheme.</a:t>
            </a:r>
          </a:p>
          <a:p>
            <a:r>
              <a:rPr lang="en-GB" dirty="0"/>
              <a:t>I would like to read a chapter book to the children, last year was James and the Giant Peach… this years to be decided.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2050" name="Picture 2" descr="Pin on Homeschooli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4013" y="2599639"/>
            <a:ext cx="2408615" cy="36089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389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Reading at home.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/>
              <a:t>Please read with your child as often as you can at home.</a:t>
            </a:r>
          </a:p>
          <a:p>
            <a:r>
              <a:rPr lang="en-GB" dirty="0"/>
              <a:t>Please sign when they have completed their book.</a:t>
            </a:r>
          </a:p>
          <a:p>
            <a:r>
              <a:rPr lang="en-GB" dirty="0"/>
              <a:t>We will change their book on a Tuesday- this allows for a week to read at home. At this stage repetition is key! We will read different books in school with the children and we have a school reader in on a Thursday. Please ask them questions about the book and check their understanding.</a:t>
            </a:r>
          </a:p>
          <a:p>
            <a:r>
              <a:rPr lang="en-GB" dirty="0"/>
              <a:t>If they are tried take turns to read.  Even 5 minutes is better than none! It is also great to be read to, so if you can add it in as part of your night time routine.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3074" name="Picture 2" descr="Why read 20 minutes at home? - Read Fort WorthRead Fort Wor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4165" y="1984831"/>
            <a:ext cx="5200197" cy="4359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8010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Maths in Otter Class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Recognising Maths in the environment</a:t>
            </a:r>
          </a:p>
          <a:p>
            <a:r>
              <a:rPr lang="en-GB" dirty="0"/>
              <a:t>Recognising numbers that are familiar- Birthdays, Door numbers.</a:t>
            </a:r>
          </a:p>
          <a:p>
            <a:r>
              <a:rPr lang="en-GB" dirty="0"/>
              <a:t>Try to learn maths in lots of different ways </a:t>
            </a:r>
            <a:r>
              <a:rPr lang="en-GB" dirty="0" err="1"/>
              <a:t>eg</a:t>
            </a:r>
            <a:r>
              <a:rPr lang="en-GB" dirty="0"/>
              <a:t>, games, apps, chanting, songs. Counting stairs, forwards and backwards. </a:t>
            </a:r>
          </a:p>
          <a:p>
            <a:r>
              <a:rPr lang="en-GB" dirty="0"/>
              <a:t>Year 1’s are joining Hedgehog class for maths and will continue their activities in Otter Class. </a:t>
            </a:r>
          </a:p>
        </p:txBody>
      </p:sp>
      <p:pic>
        <p:nvPicPr>
          <p:cNvPr id="4098" name="Picture 2" descr="Image result for times table games for kids fre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6622" y="3002038"/>
            <a:ext cx="3200400" cy="222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4158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Forest School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2" y="2495861"/>
            <a:ext cx="4718304" cy="3584449"/>
          </a:xfrm>
        </p:spPr>
        <p:txBody>
          <a:bodyPr>
            <a:normAutofit fontScale="85000" lnSpcReduction="10000"/>
          </a:bodyPr>
          <a:lstStyle/>
          <a:p>
            <a:r>
              <a:rPr lang="en-GB" dirty="0"/>
              <a:t>Every 4 weeks first one 5</a:t>
            </a:r>
            <a:r>
              <a:rPr lang="en-GB" baseline="30000" dirty="0"/>
              <a:t>th</a:t>
            </a:r>
            <a:r>
              <a:rPr lang="en-GB" dirty="0"/>
              <a:t> October. We follow Hedgehog class on the timetable</a:t>
            </a:r>
          </a:p>
          <a:p>
            <a:r>
              <a:rPr lang="en-GB" dirty="0"/>
              <a:t>Never been as a class before</a:t>
            </a:r>
          </a:p>
          <a:p>
            <a:r>
              <a:rPr lang="en-GB" dirty="0"/>
              <a:t>What does this mean for Welly Wednesday?</a:t>
            </a:r>
          </a:p>
          <a:p>
            <a:r>
              <a:rPr lang="en-GB" dirty="0"/>
              <a:t>MUST BE PREPARED FOR THE DAY!</a:t>
            </a:r>
          </a:p>
          <a:p>
            <a:r>
              <a:rPr lang="en-GB" sz="2400" dirty="0"/>
              <a:t>Fiona will we be walking with us on the first visit. If you are available, please can you walk with us. We can’t do it without you</a:t>
            </a:r>
          </a:p>
          <a:p>
            <a:endParaRPr lang="en-GB" dirty="0"/>
          </a:p>
          <a:p>
            <a:endParaRPr lang="en-GB" sz="1400" dirty="0"/>
          </a:p>
        </p:txBody>
      </p:sp>
      <p:pic>
        <p:nvPicPr>
          <p:cNvPr id="9" name="Picture 8" descr="Stepping stones along creek">
            <a:extLst>
              <a:ext uri="{FF2B5EF4-FFF2-40B4-BE49-F238E27FC236}">
                <a16:creationId xmlns:a16="http://schemas.microsoft.com/office/drawing/2014/main" id="{A9BE466D-0E7D-02DB-4CA9-83BD1F0345C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556" y="2944167"/>
            <a:ext cx="3786996" cy="2301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8844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C9AD90-FF89-B762-7FBB-D1148B4C8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Read Write Inc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25CA2B-3448-4200-A828-FF9F959156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8447" y="2560320"/>
            <a:ext cx="9865271" cy="3310128"/>
          </a:xfrm>
        </p:spPr>
        <p:txBody>
          <a:bodyPr/>
          <a:lstStyle/>
          <a:p>
            <a:r>
              <a:rPr lang="en-GB" dirty="0"/>
              <a:t>The phonics scheme we follow at St Andrews (</a:t>
            </a:r>
            <a:r>
              <a:rPr lang="en-GB" sz="1800" dirty="0"/>
              <a:t>It’s new to me too) </a:t>
            </a:r>
          </a:p>
          <a:p>
            <a:r>
              <a:rPr lang="en-GB" sz="2000" dirty="0"/>
              <a:t>Children will be learning sounds in a set order suggested by the scheme including a variety of  ‘Red Words’ and special friends.</a:t>
            </a:r>
          </a:p>
          <a:p>
            <a:r>
              <a:rPr lang="en-GB" sz="2000" dirty="0"/>
              <a:t>It is tricky, do please ask if you need any help if you are practicing at home. </a:t>
            </a:r>
          </a:p>
          <a:p>
            <a:r>
              <a:rPr lang="en-GB" sz="2000" dirty="0"/>
              <a:t>Phonics lessons will be taught in the sequence and interventions will happen for children who need a little extra support (This is completely normal if they don’t take it all on in one go. They are learning so much!)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807488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60AD7-457D-5055-ABC6-69B5EA0D9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Class Dojo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0F44C0-8C4E-930F-DD91-2FA34A0766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6308154" cy="3310128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Its free, please don’t pay, there is an option to but Please skip. </a:t>
            </a:r>
          </a:p>
          <a:p>
            <a:r>
              <a:rPr lang="en-GB" dirty="0"/>
              <a:t>No Dojo points </a:t>
            </a:r>
          </a:p>
          <a:p>
            <a:r>
              <a:rPr lang="en-GB" dirty="0"/>
              <a:t>Open messaging soon, so I can send individual photos only. </a:t>
            </a:r>
            <a:r>
              <a:rPr lang="en-GB" sz="1600" dirty="0"/>
              <a:t>(other wise they will close the messages)</a:t>
            </a:r>
          </a:p>
          <a:p>
            <a:r>
              <a:rPr lang="en-GB" dirty="0"/>
              <a:t>Learning journals will still hold focused activities, but Dojo for whole class photos and other activities, things such as potatoes and mask making will be sent home. </a:t>
            </a:r>
          </a:p>
        </p:txBody>
      </p:sp>
      <p:pic>
        <p:nvPicPr>
          <p:cNvPr id="1026" name="Picture 2" descr="Class Dojo | HOLME ST CUTHBERT SCHOOL">
            <a:extLst>
              <a:ext uri="{FF2B5EF4-FFF2-40B4-BE49-F238E27FC236}">
                <a16:creationId xmlns:a16="http://schemas.microsoft.com/office/drawing/2014/main" id="{D2139629-B3EE-37E4-5C41-5C8798E0C29C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3727" y="2875983"/>
            <a:ext cx="2409825" cy="189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734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8">
            <a:extLst>
              <a:ext uri="{FF2B5EF4-FFF2-40B4-BE49-F238E27FC236}">
                <a16:creationId xmlns:a16="http://schemas.microsoft.com/office/drawing/2014/main" id="{03E8C8A2-D2DA-42F8-84AA-AC5AB4251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A5D1FE1-4883-49B4-AD3E-D0A3F8DCE1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30" name="Rectangle 10">
              <a:extLst>
                <a:ext uri="{FF2B5EF4-FFF2-40B4-BE49-F238E27FC236}">
                  <a16:creationId xmlns:a16="http://schemas.microsoft.com/office/drawing/2014/main" id="{7F829EAE-7CB1-410F-BAF1-55BD6DC249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EA5F8CE-974F-4443-AB3C-4799C33230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4075D0C-1739-4729-A5C8-5C5707A942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cxnSp>
        <p:nvCxnSpPr>
          <p:cNvPr id="31" name="Straight Connector 14">
            <a:extLst>
              <a:ext uri="{FF2B5EF4-FFF2-40B4-BE49-F238E27FC236}">
                <a16:creationId xmlns:a16="http://schemas.microsoft.com/office/drawing/2014/main" id="{0DFD28A6-39F3-425F-8050-E5BF1B4523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 useBgFill="1">
        <p:nvSpPr>
          <p:cNvPr id="32" name="Rectangle 16">
            <a:extLst>
              <a:ext uri="{FF2B5EF4-FFF2-40B4-BE49-F238E27FC236}">
                <a16:creationId xmlns:a16="http://schemas.microsoft.com/office/drawing/2014/main" id="{9F1F6E2E-E2E7-4689-9E5D-51F37CBE4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3" name="Group 18">
            <a:extLst>
              <a:ext uri="{FF2B5EF4-FFF2-40B4-BE49-F238E27FC236}">
                <a16:creationId xmlns:a16="http://schemas.microsoft.com/office/drawing/2014/main" id="{BB728A18-FF26-43E9-AF31-9608EBA3D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229962" cy="6856214"/>
            <a:chOff x="-15736" y="0"/>
            <a:chExt cx="12229962" cy="685621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D418D479-7A49-4E09-A270-87C36ABE5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34" name="Rectangle 20">
              <a:extLst>
                <a:ext uri="{FF2B5EF4-FFF2-40B4-BE49-F238E27FC236}">
                  <a16:creationId xmlns:a16="http://schemas.microsoft.com/office/drawing/2014/main" id="{F55AC523-B142-409D-BB68-747EDDCE60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98FD6A06-A68E-49C5-8F1D-8945DD8C00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A6794A3D-A7E9-4DC9-98E4-02104E24AC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3770" y="1041401"/>
            <a:ext cx="4538526" cy="23452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400"/>
              <a:t>Any Questions!</a:t>
            </a:r>
          </a:p>
        </p:txBody>
      </p:sp>
      <p:sp>
        <p:nvSpPr>
          <p:cNvPr id="35" name="Rectangle 24">
            <a:extLst>
              <a:ext uri="{FF2B5EF4-FFF2-40B4-BE49-F238E27FC236}">
                <a16:creationId xmlns:a16="http://schemas.microsoft.com/office/drawing/2014/main" id="{7731DD8B-7A0A-47A0-BF6B-EBB4F9709B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2644" y="1092200"/>
            <a:ext cx="4976494" cy="4515104"/>
          </a:xfrm>
          <a:prstGeom prst="rect">
            <a:avLst/>
          </a:prstGeom>
          <a:solidFill>
            <a:schemeClr val="bg1"/>
          </a:solidFill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Magnifying glass and question mark">
            <a:extLst>
              <a:ext uri="{FF2B5EF4-FFF2-40B4-BE49-F238E27FC236}">
                <a16:creationId xmlns:a16="http://schemas.microsoft.com/office/drawing/2014/main" id="{CE839970-97D5-80F7-67F9-B2418ACCCF21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6" r="16629" b="-1"/>
          <a:stretch/>
        </p:blipFill>
        <p:spPr>
          <a:xfrm>
            <a:off x="1412683" y="1410208"/>
            <a:ext cx="4348925" cy="3858780"/>
          </a:xfrm>
          <a:prstGeom prst="rect">
            <a:avLst/>
          </a:prstGeom>
        </p:spPr>
      </p:pic>
      <p:cxnSp>
        <p:nvCxnSpPr>
          <p:cNvPr id="36" name="Straight Connector 26">
            <a:extLst>
              <a:ext uri="{FF2B5EF4-FFF2-40B4-BE49-F238E27FC236}">
                <a16:creationId xmlns:a16="http://schemas.microsoft.com/office/drawing/2014/main" id="{10A370BF-9768-4FA0-8887-C3777F3A9C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770" y="3522131"/>
            <a:ext cx="452063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60661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B5BE0DBE926E4EB11BEC00C1EC2ABF" ma:contentTypeVersion="14" ma:contentTypeDescription="Create a new document." ma:contentTypeScope="" ma:versionID="789b68b85e717ab68a81f54683424e4c">
  <xsd:schema xmlns:xsd="http://www.w3.org/2001/XMLSchema" xmlns:xs="http://www.w3.org/2001/XMLSchema" xmlns:p="http://schemas.microsoft.com/office/2006/metadata/properties" xmlns:ns2="8107054d-ef13-49aa-9686-551a0167c4f7" xmlns:ns3="8d3368a3-f488-44e1-ae97-1e0514bcd828" targetNamespace="http://schemas.microsoft.com/office/2006/metadata/properties" ma:root="true" ma:fieldsID="afd2ab138ff5860d208127a6ff40aa91" ns2:_="" ns3:_="">
    <xsd:import namespace="8107054d-ef13-49aa-9686-551a0167c4f7"/>
    <xsd:import namespace="8d3368a3-f488-44e1-ae97-1e0514bcd82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07054d-ef13-49aa-9686-551a0167c4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3bb2d876-8ee0-4d09-bc65-142f9a6c185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3368a3-f488-44e1-ae97-1e0514bcd828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ba7d7cf4-69cd-40a3-9b00-c5ce9cf7d5d3}" ma:internalName="TaxCatchAll" ma:showField="CatchAllData" ma:web="8d3368a3-f488-44e1-ae97-1e0514bcd82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839D3DF-D05E-4CD8-8901-3FC9229B5C4C}"/>
</file>

<file path=customXml/itemProps2.xml><?xml version="1.0" encoding="utf-8"?>
<ds:datastoreItem xmlns:ds="http://schemas.openxmlformats.org/officeDocument/2006/customXml" ds:itemID="{BB0B70B1-0495-4E09-BD54-ABF947C688B0}"/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95</TotalTime>
  <Words>660</Words>
  <Application>Microsoft Office PowerPoint</Application>
  <PresentationFormat>Widescreen</PresentationFormat>
  <Paragraphs>47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Garamond</vt:lpstr>
      <vt:lpstr>Organic</vt:lpstr>
      <vt:lpstr>Welcome to Otter Class – Reception and Year 1</vt:lpstr>
      <vt:lpstr>In this meeting we are going to go through -</vt:lpstr>
      <vt:lpstr>Otter Class has an increase in expectation!</vt:lpstr>
      <vt:lpstr>This year is all about having an absolute love for reading!</vt:lpstr>
      <vt:lpstr>Reading at home.</vt:lpstr>
      <vt:lpstr>Maths in Otter Class</vt:lpstr>
      <vt:lpstr>Forest School</vt:lpstr>
      <vt:lpstr>Read Write Inc</vt:lpstr>
      <vt:lpstr>Class Dojo</vt:lpstr>
      <vt:lpstr>Any Questions!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Mars Class – Year 3</dc:title>
  <dc:creator>Laura George</dc:creator>
  <cp:lastModifiedBy>Beverley Rainbow</cp:lastModifiedBy>
  <cp:revision>7</cp:revision>
  <dcterms:created xsi:type="dcterms:W3CDTF">2023-09-12T09:50:12Z</dcterms:created>
  <dcterms:modified xsi:type="dcterms:W3CDTF">2023-09-22T14:39:31Z</dcterms:modified>
</cp:coreProperties>
</file>